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621" y="1807964"/>
            <a:ext cx="3294757" cy="30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5791" y="2341364"/>
            <a:ext cx="5840417" cy="1270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002"/>
              </a:lnSpc>
            </a:pPr>
            <a:r>
              <a:rPr b="0" sz="4350" i="0" u="none">
                <a:solidFill>
                  <a:srgbClr val="0F172A"/>
                </a:solidFill>
                <a:latin typeface="Poppins ExtraBold"/>
              </a:rPr>
              <a:t>Layout Orchestrator</a:t>
            </a:r>
            <a:r>
              <a:t>
</a:t>
            </a:r>
            <a:r>
              <a:rPr b="0" sz="4350" i="0" u="none">
                <a:solidFill>
                  <a:srgbClr val="FF6200"/>
                </a:solidFill>
                <a:latin typeface="Poppins ExtraBold"/>
              </a:rPr>
              <a:t>para Figma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47875" y="3783210"/>
            <a:ext cx="8096250" cy="590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b="0" sz="1500" i="0" u="none">
                <a:solidFill>
                  <a:srgbClr val="475569"/>
                </a:solidFill>
                <a:latin typeface="Inter Medium"/>
              </a:rPr>
              <a:t>Automatización de la producción publicitaria a gran escala: transformando una base de campaña en familias completas de formatos.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2462" y="4869060"/>
            <a:ext cx="3267075" cy="1809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125" i="0" u="none">
                <a:solidFill>
                  <a:srgbClr val="64748B"/>
                </a:solidFill>
                <a:latin typeface="Inter SemiBold"/>
              </a:rPr>
              <a:t>Versión 0.1 | Planificación y Definición del MVP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700337"/>
            <a:ext cx="5362575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0575" y="3100387"/>
            <a:ext cx="4943475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b="0" sz="9000" i="0" u="none">
                <a:solidFill>
                  <a:srgbClr val="FF6200"/>
                </a:solidFill>
                <a:latin typeface="Poppins ExtraBold"/>
              </a:rPr>
              <a:t>80%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0575" y="4357687"/>
            <a:ext cx="49434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0F172A"/>
                </a:solidFill>
                <a:latin typeface="Inter"/>
              </a:rPr>
              <a:t>Reducción del Trabajo Manual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400" y="2924175"/>
            <a:ext cx="563070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Eficiencia Drástica en Producción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48400" y="3352800"/>
            <a:ext cx="5362575" cy="7085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Al automatizar el proceso manual de cambio de tamaño y reorganización en docenas de formatos, los diseñadores pasan del ajuste tedioso a la estrategia creativa de alto valor.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4175670"/>
            <a:ext cx="5362575" cy="4723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Manteniendo el 100% de la consistencia de marca y las restricciones de elementos sin requerir ajustes manuales para cada canal publicitario.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Métricas Clave de Éxito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770882"/>
            <a:ext cx="5362575" cy="214491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770882"/>
            <a:ext cx="5362575" cy="2144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5350" y="3113782"/>
            <a:ext cx="4970621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Código Base Modular del MVP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5350" y="3542407"/>
            <a:ext cx="4733925" cy="7276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Diseñado con estricta separación de responsabilidades entre 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layout-analyzer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, 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rules-engine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, 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master-generator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 y 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format-orchestrator</a:t>
            </a:r>
            <a:r>
              <a:rPr b="0" sz="1200" i="0" u="none">
                <a:solidFill>
                  <a:srgbClr val="334155"/>
                </a:solidFill>
                <a:latin typeface="Inter Medium"/>
              </a:rPr>
              <a:t> dentro de la API de Figma.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2725" y="3113782"/>
            <a:ext cx="4970621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Puntos de Integración para IA Futura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2725" y="3542407"/>
            <a:ext cx="4733925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Conectores predefinidos para que los agentes de IA inyecten lógica de Reparación, Sugerencias de Layout, prioridades Sectoriales y selección inteligente de Maestros sin refactorizar el núcleo.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Puntos de Extensión Técnica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448817"/>
            <a:ext cx="11029950" cy="447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276" y="485775"/>
            <a:ext cx="11581447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5400" i="0" u="none">
                <a:solidFill>
                  <a:srgbClr val="0F172A"/>
                </a:solidFill>
                <a:latin typeface="Poppins ExtraBold"/>
              </a:rPr>
              <a:t>¿Preguntas y Próximos Pasos?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1025" y="1666875"/>
            <a:ext cx="11029950" cy="3247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557"/>
              </a:lnSpc>
            </a:pPr>
            <a:r>
              <a:rPr b="0" sz="1650" i="0" u="none">
                <a:solidFill>
                  <a:srgbClr val="475569"/>
                </a:solidFill>
                <a:latin typeface="Inter SemiBold"/>
              </a:rPr>
              <a:t>Preparado para revolucionar los flujos de trabajo de diseño publicitario de alto volumen.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81025" y="2209353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81025" y="2980878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81025" y="3752403"/>
            <a:ext cx="11029950" cy="96276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81025" y="2971353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81025" y="2971353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81025" y="374287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81025" y="3742878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81025" y="470564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81025" y="4705647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352228"/>
            <a:ext cx="857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76400" y="2352526"/>
            <a:ext cx="9934575" cy="1918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sz="975" i="0" u="none">
                <a:solidFill>
                  <a:srgbClr val="334155"/>
                </a:solidFill>
                <a:latin typeface="Inter Medium"/>
              </a:rPr>
              <a:t>https://images.ctfassets.net/lzny33ho1g45/1of8wJl3PIdlcNBqsqb5h4/005a4c8f2d48802e7567afe75cd87890/image2.png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2591990"/>
            <a:ext cx="9934575" cy="2361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 Medium"/>
              </a:rPr>
              <a:t>zapier.com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123753"/>
            <a:ext cx="857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76400" y="3124051"/>
            <a:ext cx="9934575" cy="1918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sz="975" i="0" u="none">
                <a:solidFill>
                  <a:srgbClr val="334155"/>
                </a:solidFill>
                <a:latin typeface="Inter Medium"/>
              </a:rPr>
              <a:t>https://developer.android.com/static/studio/images/embedded-layout-inspector.png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6400" y="3363515"/>
            <a:ext cx="9934575" cy="2361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 Medium"/>
              </a:rPr>
              <a:t>developer.android.com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3990826"/>
            <a:ext cx="857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76400" y="3895278"/>
            <a:ext cx="9934575" cy="38367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sz="975" i="0" u="none">
                <a:solidFill>
                  <a:srgbClr val="334155"/>
                </a:solidFill>
                <a:latin typeface="Inter Medium"/>
              </a:rPr>
              <a:t>https://cdn.prod.website-files.com/67d134551b65a3fef7007145/68cc0216f13c63d466409ced_66bc9e540f6b048761c53cc5_6620674e5b29d8a856105372_image%252520359.webp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6400" y="4326582"/>
            <a:ext cx="9934575" cy="2361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 Medium"/>
              </a:rPr>
              <a:t>www.nected.ai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858047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76400" y="4858345"/>
            <a:ext cx="9934575" cy="19183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sz="975" i="0" u="none">
                <a:solidFill>
                  <a:srgbClr val="334155"/>
                </a:solidFill>
                <a:latin typeface="Inter Medium"/>
              </a:rPr>
              <a:t>https://studio.uxpincdn.com/studio/wp-content/uploads/2022/01/Responsive-design-best-practices-1024x512.png.webp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76400" y="5097809"/>
            <a:ext cx="9934575" cy="2361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 Medium"/>
              </a:rPr>
              <a:t>www.uxpin.com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445668" y="2154287"/>
            <a:ext cx="5300662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0F172A"/>
                </a:solidFill>
                <a:latin typeface="Poppins ExtraBold"/>
              </a:rPr>
              <a:t>Resumen Ejecutivo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7375" y="3344912"/>
            <a:ext cx="857250" cy="47625"/>
          </a:xfrm>
          <a:prstGeom prst="rect">
            <a:avLst/>
          </a:prstGeom>
          <a:solidFill>
            <a:srgbClr val="FF6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0" y="3659237"/>
            <a:ext cx="7620000" cy="9300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b="0" sz="1575" i="0" u="none">
                <a:solidFill>
                  <a:srgbClr val="475569"/>
                </a:solidFill>
                <a:latin typeface="Inter Medium"/>
              </a:rPr>
              <a:t>Un motor especializado para Figma diseñado para la adaptación publicitaria de alta velocidad, priorizando la rapidez, consistencia y producción predecible sobre herramientas genéricas de diseño responsivo.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888902"/>
            <a:ext cx="5362575" cy="190872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888902"/>
            <a:ext cx="5362575" cy="1908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5350" y="3231802"/>
            <a:ext cx="4970621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Canales Publicitarios de Alto Volumen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5350" y="3660427"/>
            <a:ext cx="4733925" cy="7085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Optimizado específicamente para equipos de producción de marketing en Meta, Google Ads, Retail Media, LinkedIn, Banner Display, CRM y cabeceras de Email.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2725" y="3231802"/>
            <a:ext cx="4970621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Expresamente Fuera de Alcance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2725" y="3660427"/>
            <a:ext cx="4733925" cy="7085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No diseñado para revistas editoriales, infografías, arte experimental o publicaciones. El sistema asume convenciones publicitarias estructuradas y orientadas a objetivos.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Alcance del Producto y Casos de Uso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2347019"/>
            <a:ext cx="3524250" cy="299263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347019"/>
            <a:ext cx="3524250" cy="299263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725" y="2347019"/>
            <a:ext cx="3524250" cy="29926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50" y="3261419"/>
            <a:ext cx="312039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Determinista Primero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50" y="3690044"/>
            <a:ext cx="2971800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Reglas de maquetación estrictas y fórmulas matemáticas antes que IA. La consistencia del resultado debe ser 100% predecible.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0100" y="3261419"/>
            <a:ext cx="312039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Velocidad de Producción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0100" y="3690044"/>
            <a:ext cx="2971800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Diseñado para alta velocidad de producción frente a experimentación creativa, buscando reducir en más del 80% el esfuerzo de adaptación.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2950" y="3261419"/>
            <a:ext cx="312039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Arquitectura Preparada para 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62950" y="4004369"/>
            <a:ext cx="2971800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Diseñado con puntos de extensión modulares e limpios para integrar inteligencia, reparación y habilidades en fases futuras.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689919"/>
            <a:ext cx="457200" cy="3619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100" y="2689919"/>
            <a:ext cx="314325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2950" y="2689919"/>
            <a:ext cx="361950" cy="3619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Principios Fundamentales del Producto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3185070"/>
            <a:ext cx="5324475" cy="14092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485775"/>
            <a:ext cx="5590698" cy="1085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Visión del Flujo de Trabajo Futuro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9525"/>
            <a:ext cx="58959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1857375"/>
            <a:ext cx="5590698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F172A"/>
                </a:solidFill>
                <a:latin typeface="Poppins"/>
              </a:rPr>
              <a:t>Una Base, Infinitos Formatos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2305050"/>
            <a:ext cx="5324475" cy="7085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334155"/>
                </a:solidFill>
                <a:latin typeface="Inter Medium"/>
              </a:rPr>
              <a:t>Los diseñadores construyen la base de la campaña una sola vez. El sistema genera familias maestras y deriva automáticamente todos los aspectos de proporción solicitados.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665571" y="2154287"/>
            <a:ext cx="6860857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4050" i="0" u="none">
                <a:solidFill>
                  <a:srgbClr val="0F172A"/>
                </a:solidFill>
                <a:latin typeface="Poppins ExtraBold"/>
              </a:rPr>
              <a:t>Fase 1: Ejecución del MVP</a:t>
            </a:r>
          </a:p>
        </p:txBody>
      </p:sp>
      <p:sp>
        <p:nvSpPr>
          <p:cNvPr id="3" name="Rectangle 2"/>
          <p:cNvSpPr/>
          <p:nvPr/>
        </p:nvSpPr>
        <p:spPr>
          <a:xfrm>
            <a:off x="5667375" y="3344912"/>
            <a:ext cx="857250" cy="47625"/>
          </a:xfrm>
          <a:prstGeom prst="rect">
            <a:avLst/>
          </a:prstGeom>
          <a:solidFill>
            <a:srgbClr val="FF6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0" y="3659237"/>
            <a:ext cx="7620000" cy="9300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b="0" sz="1575" i="0" u="none">
                <a:solidFill>
                  <a:srgbClr val="475569"/>
                </a:solidFill>
                <a:latin typeface="Inter Medium"/>
              </a:rPr>
              <a:t>Ejecución cliente 100% local dentro de Figma. Validación del análisis de maquetación base, generación maestra basada en reglas y orquestación de formatos sin APIs externas ni LLMs.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645890"/>
            <a:ext cx="3524250" cy="439474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1645890"/>
            <a:ext cx="3524250" cy="439474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725" y="1645890"/>
            <a:ext cx="3524250" cy="439474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1950690"/>
            <a:ext cx="2971800" cy="2095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100" y="1950690"/>
            <a:ext cx="2971800" cy="2095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2950" y="1950690"/>
            <a:ext cx="2971800" cy="2095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4198590"/>
            <a:ext cx="312039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1. Analizador de Layout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4627215"/>
            <a:ext cx="2971800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Escanea marcos seleccionados para extraer la dirección de Auto Layout, restricciones, jerarquía de componentes y dimensiones.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0100" y="4198590"/>
            <a:ext cx="312039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2. Motor de Reglas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0100" y="4627215"/>
            <a:ext cx="2971800" cy="944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Aplica reglas de transformación deterministas para disposiciones apiladas, en dos columnas y complejas sin depender de 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2950" y="4198590"/>
            <a:ext cx="312039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0F172A"/>
                </a:solidFill>
                <a:latin typeface="Poppins"/>
              </a:rPr>
              <a:t>3. Orquestador de Formatos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62950" y="4941540"/>
            <a:ext cx="2971800" cy="7085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b="0" sz="1200" i="0" u="none">
                <a:solidFill>
                  <a:srgbClr val="475569"/>
                </a:solidFill>
                <a:latin typeface="Inter Medium"/>
              </a:rPr>
              <a:t>Mapea las dimensiones solicitadas a la Familia Maestra óptima para construir variantes de anuncios al instante.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1960215"/>
            <a:ext cx="2952750" cy="20764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9625" y="1960215"/>
            <a:ext cx="2952750" cy="20764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2475" y="1960215"/>
            <a:ext cx="2952750" cy="20764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Arquitectura de Módulos del MVP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81025" y="2737544"/>
            <a:ext cx="11029950" cy="2211585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81025" y="2737544"/>
          <a:ext cx="11010897" cy="2211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881038"/>
                <a:gridCol w="2137171"/>
                <a:gridCol w="2383333"/>
                <a:gridCol w="4609355"/>
              </a:tblGrid>
              <a:tr h="552896"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FFFFF"/>
                          </a:solidFill>
                          <a:latin typeface="Poppins"/>
                        </a:rPr>
                        <a:t>Familia Maestra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FFFFF"/>
                          </a:solidFill>
                          <a:latin typeface="Poppins"/>
                        </a:rPr>
                        <a:t>Tamaño por Defecto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FFFFF"/>
                          </a:solidFill>
                          <a:latin typeface="Poppins"/>
                        </a:rPr>
                        <a:t>Regla de Disposición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FFFFFF"/>
                          </a:solidFill>
                          <a:latin typeface="Poppins"/>
                        </a:rPr>
                        <a:t>Formatos Objetivo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52896"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334155"/>
                          </a:solidFill>
                          <a:latin typeface="Inter"/>
                        </a:rPr>
                        <a:t>Maestro Vertical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1080 x 1350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Auto Layout Apilado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1080x1920 (Stories/Reels), 1080x1350 (Feed)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52896"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334155"/>
                          </a:solidFill>
                          <a:latin typeface="Inter"/>
                        </a:rPr>
                        <a:t>Maestro Cuadrado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1080 x 1080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Híbrido / Centrado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1080x1080 (Feed, Retail), 300x250 (Banner Mediano)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52897">
                <a:tc>
                  <a:txBody>
                    <a:bodyPr/>
                    <a:lstStyle/>
                    <a:p>
                      <a:pPr algn="l"/>
                      <a:r>
                        <a:rPr b="1" sz="1200" i="0" u="none">
                          <a:solidFill>
                            <a:srgbClr val="334155"/>
                          </a:solidFill>
                          <a:latin typeface="Inter"/>
                        </a:rPr>
                        <a:t>Maestro Horizontal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1920 x 1080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División en Dos Columnas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00" i="0" u="none">
                          <a:solidFill>
                            <a:srgbClr val="334155"/>
                          </a:solidFill>
                          <a:latin typeface="Inter Medium"/>
                        </a:rPr>
                        <a:t>1200x628 (LinkedIn), 1600x900, 728x90 (Leaderboard)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90550" y="3288059"/>
            <a:ext cx="188103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471588" y="3288059"/>
            <a:ext cx="21371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608760" y="3288059"/>
            <a:ext cx="2383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992094" y="3288059"/>
            <a:ext cx="46093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0550" y="3838575"/>
            <a:ext cx="188103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471588" y="3838575"/>
            <a:ext cx="21371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608760" y="3838575"/>
            <a:ext cx="2383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992094" y="3838575"/>
            <a:ext cx="46093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90550" y="4389090"/>
            <a:ext cx="188103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471588" y="4389090"/>
            <a:ext cx="213717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608760" y="4389090"/>
            <a:ext cx="238333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992094" y="4389090"/>
            <a:ext cx="460935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Especificaciones de Layouts Maestros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4071937"/>
            <a:ext cx="2536775" cy="1578768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033" y="1778793"/>
            <a:ext cx="2536775" cy="18359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042" y="4071937"/>
            <a:ext cx="2536775" cy="157876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4050" y="1985367"/>
            <a:ext cx="2536775" cy="16293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1025" y="3824287"/>
            <a:ext cx="1102995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81050" y="4291012"/>
            <a:ext cx="2243561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350" i="0" u="none">
                <a:solidFill>
                  <a:srgbClr val="0F172A"/>
                </a:solidFill>
                <a:latin typeface="Poppins"/>
              </a:rPr>
              <a:t>Fase 1: MVP Local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1050" y="4624387"/>
            <a:ext cx="2136725" cy="8262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b="0" sz="1050" i="0" u="none">
                <a:solidFill>
                  <a:srgbClr val="475569"/>
                </a:solidFill>
                <a:latin typeface="Inter Medium"/>
              </a:rPr>
              <a:t>Motor de Reglas Determinista, Analizador de Frames, 3 Familias Maestras y Generación de Formatos.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2058" y="1997868"/>
            <a:ext cx="2243561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350" i="0" u="none">
                <a:solidFill>
                  <a:srgbClr val="0F172A"/>
                </a:solidFill>
                <a:latin typeface="Poppins"/>
              </a:rPr>
              <a:t>Fase 2: Motor de Reparación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2058" y="2588418"/>
            <a:ext cx="2136725" cy="8262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b="0" sz="1050" i="0" u="none">
                <a:solidFill>
                  <a:srgbClr val="475569"/>
                </a:solidFill>
                <a:latin typeface="Inter Medium"/>
              </a:rPr>
              <a:t>Corrección automatizada con IA para desbordamiento de texto, límites de CTA y recorte de imágenes.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3067" y="4291012"/>
            <a:ext cx="2243561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350" i="0" u="none">
                <a:solidFill>
                  <a:srgbClr val="0F172A"/>
                </a:solidFill>
                <a:latin typeface="Poppins"/>
              </a:rPr>
              <a:t>Fase 3 y 4: Agente 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3067" y="4624387"/>
            <a:ext cx="2136725" cy="8262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b="0" sz="1050" i="0" u="none">
                <a:solidFill>
                  <a:srgbClr val="475569"/>
                </a:solidFill>
                <a:latin typeface="Inter Medium"/>
              </a:rPr>
              <a:t>Motor de Sugerencias IA y Agente Inteligente para selección autónoma de maestros con especificaciones.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74075" y="2204442"/>
            <a:ext cx="2243561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350" i="0" u="none">
                <a:solidFill>
                  <a:srgbClr val="0F172A"/>
                </a:solidFill>
                <a:latin typeface="Poppins"/>
              </a:rPr>
              <a:t>Fase 5: Habilidades Sectoriales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4075" y="2794992"/>
            <a:ext cx="2136725" cy="619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27"/>
              </a:lnSpc>
            </a:pPr>
            <a:r>
              <a:rPr b="0" sz="1050" i="0" u="none">
                <a:solidFill>
                  <a:srgbClr val="475569"/>
                </a:solidFill>
                <a:latin typeface="Inter Medium"/>
              </a:rPr>
              <a:t>Módulos de diseño adaptados a las prioridades de Retail, E-commerce, Banca y Automoción.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2850" i="0" u="none">
                <a:solidFill>
                  <a:srgbClr val="0F172A"/>
                </a:solidFill>
                <a:latin typeface="Poppins ExtraBold"/>
              </a:rPr>
              <a:t>Hoja de Ruta de Evolución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763687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620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594696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620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425704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620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256713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6200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